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59" r:id="rId6"/>
    <p:sldId id="265" r:id="rId7"/>
    <p:sldId id="264" r:id="rId8"/>
    <p:sldId id="263" r:id="rId9"/>
    <p:sldId id="262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8" r:id="rId21"/>
    <p:sldId id="279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50" autoAdjust="0"/>
    <p:restoredTop sz="94660"/>
  </p:normalViewPr>
  <p:slideViewPr>
    <p:cSldViewPr>
      <p:cViewPr varScale="1">
        <p:scale>
          <a:sx n="74" d="100"/>
          <a:sy n="74" d="100"/>
        </p:scale>
        <p:origin x="-103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581371D-8ADF-47EF-88BE-3DF859A0751F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A2AD623-1942-4FFC-B001-FB735EF95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81371D-8ADF-47EF-88BE-3DF859A0751F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2AD623-1942-4FFC-B001-FB735EF95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581371D-8ADF-47EF-88BE-3DF859A0751F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2AD623-1942-4FFC-B001-FB735EF95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81371D-8ADF-47EF-88BE-3DF859A0751F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2AD623-1942-4FFC-B001-FB735EF95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581371D-8ADF-47EF-88BE-3DF859A0751F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A2AD623-1942-4FFC-B001-FB735EF95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81371D-8ADF-47EF-88BE-3DF859A0751F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2AD623-1942-4FFC-B001-FB735EF95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81371D-8ADF-47EF-88BE-3DF859A0751F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2AD623-1942-4FFC-B001-FB735EF95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81371D-8ADF-47EF-88BE-3DF859A0751F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2AD623-1942-4FFC-B001-FB735EF95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581371D-8ADF-47EF-88BE-3DF859A0751F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2AD623-1942-4FFC-B001-FB735EF95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81371D-8ADF-47EF-88BE-3DF859A0751F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2AD623-1942-4FFC-B001-FB735EF95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81371D-8ADF-47EF-88BE-3DF859A0751F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2AD623-1942-4FFC-B001-FB735EF950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581371D-8ADF-47EF-88BE-3DF859A0751F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A2AD623-1942-4FFC-B001-FB735EF950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A%D0%BE%D0%BA%D0%B0%D0%B8%D0%B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14744" y="785794"/>
            <a:ext cx="5105400" cy="3429024"/>
          </a:xfrm>
        </p:spPr>
        <p:txBody>
          <a:bodyPr/>
          <a:lstStyle/>
          <a:p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5400" dirty="0" smtClean="0"/>
              <a:t>Наркомания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D:\ЗАЩИТА НАСЕЛЕНИЯ\1894727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071934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Наркотические вещества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7481918" cy="524131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Список веществ, способных вызвать наркоманию, очень велик и расширяется по мере синтеза новых средств.</a:t>
            </a:r>
          </a:p>
          <a:p>
            <a:pPr>
              <a:buNone/>
            </a:pPr>
            <a:r>
              <a:rPr lang="ru-RU" dirty="0" smtClean="0"/>
              <a:t>Наиболее распространёнными видами наркомании являются: </a:t>
            </a:r>
          </a:p>
          <a:p>
            <a:pPr>
              <a:buNone/>
            </a:pPr>
            <a:r>
              <a:rPr lang="ru-RU" b="1" u="sng" dirty="0" smtClean="0"/>
              <a:t>токсикомания</a:t>
            </a:r>
            <a:r>
              <a:rPr lang="ru-RU" dirty="0" smtClean="0"/>
              <a:t> (употребление лекарственных препаратов, не рассматриваемых в качестве наркотиков, химических и растительных веществ)</a:t>
            </a:r>
          </a:p>
          <a:p>
            <a:pPr>
              <a:buNone/>
            </a:pPr>
            <a:r>
              <a:rPr lang="ru-RU" b="1" u="sng" dirty="0" smtClean="0"/>
              <a:t>алкоголизм</a:t>
            </a:r>
            <a:r>
              <a:rPr lang="ru-RU" dirty="0" smtClean="0"/>
              <a:t>(пристрастие к напиткам, содержащим этиловый спирт)</a:t>
            </a:r>
          </a:p>
          <a:p>
            <a:pPr>
              <a:buNone/>
            </a:pPr>
            <a:r>
              <a:rPr lang="ru-RU" b="1" u="sng" dirty="0" err="1" smtClean="0"/>
              <a:t>табакокурение</a:t>
            </a:r>
            <a:r>
              <a:rPr lang="ru-RU" dirty="0" smtClean="0"/>
              <a:t> (пристрастие к никотину).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8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880"/>
                            </p:stCondLst>
                            <p:childTnLst>
                              <p:par>
                                <p:cTn id="1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880"/>
                            </p:stCondLst>
                            <p:childTnLst>
                              <p:par>
                                <p:cTn id="2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880"/>
                            </p:stCondLst>
                            <p:childTnLst>
                              <p:par>
                                <p:cTn id="3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880"/>
                            </p:stCondLst>
                            <p:childTnLst>
                              <p:par>
                                <p:cTn id="3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Наркотические вещества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7410480" cy="4955562"/>
          </a:xfrm>
        </p:spPr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 Также распространено </a:t>
            </a:r>
          </a:p>
          <a:p>
            <a:pPr>
              <a:buNone/>
            </a:pPr>
            <a:r>
              <a:rPr lang="ru-RU" dirty="0" smtClean="0"/>
              <a:t>употребление  </a:t>
            </a:r>
            <a:r>
              <a:rPr lang="ru-RU" dirty="0" err="1" smtClean="0"/>
              <a:t>психоактивных</a:t>
            </a:r>
            <a:r>
              <a:rPr lang="ru-RU" dirty="0" smtClean="0"/>
              <a:t> веществ </a:t>
            </a:r>
          </a:p>
          <a:p>
            <a:pPr>
              <a:buNone/>
            </a:pPr>
            <a:r>
              <a:rPr lang="ru-RU" u="sng" dirty="0" smtClean="0"/>
              <a:t>алкалоидов конопли </a:t>
            </a:r>
            <a:r>
              <a:rPr lang="ru-RU" dirty="0" smtClean="0"/>
              <a:t>(гашиш, марихуана), </a:t>
            </a:r>
          </a:p>
          <a:p>
            <a:pPr>
              <a:buNone/>
            </a:pPr>
            <a:r>
              <a:rPr lang="ru-RU" u="sng" dirty="0" smtClean="0"/>
              <a:t>мака</a:t>
            </a:r>
            <a:r>
              <a:rPr lang="ru-RU" dirty="0" smtClean="0"/>
              <a:t> (опий, морфин, героин), </a:t>
            </a:r>
          </a:p>
          <a:p>
            <a:pPr>
              <a:buNone/>
            </a:pPr>
            <a:r>
              <a:rPr lang="ru-RU" u="sng" dirty="0" smtClean="0"/>
              <a:t>коки</a:t>
            </a:r>
            <a:r>
              <a:rPr lang="ru-RU" dirty="0" smtClean="0"/>
              <a:t> (кокаин) </a:t>
            </a:r>
          </a:p>
          <a:p>
            <a:pPr>
              <a:buNone/>
            </a:pPr>
            <a:r>
              <a:rPr lang="ru-RU" dirty="0" smtClean="0"/>
              <a:t>и многих других, включая современные синтезированные наркотики, например </a:t>
            </a:r>
          </a:p>
          <a:p>
            <a:pPr>
              <a:buNone/>
            </a:pPr>
            <a:r>
              <a:rPr lang="ru-RU" u="sng" dirty="0" smtClean="0"/>
              <a:t>ЛСД</a:t>
            </a:r>
            <a:r>
              <a:rPr lang="ru-RU" dirty="0" smtClean="0"/>
              <a:t>, </a:t>
            </a:r>
            <a:r>
              <a:rPr lang="ru-RU" u="sng" dirty="0" err="1" smtClean="0"/>
              <a:t>амфетамины</a:t>
            </a:r>
            <a:r>
              <a:rPr lang="ru-RU" dirty="0" smtClean="0"/>
              <a:t> и </a:t>
            </a:r>
            <a:r>
              <a:rPr lang="ru-RU" u="sng" dirty="0" err="1" smtClean="0"/>
              <a:t>экстази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8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8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880"/>
                            </p:stCondLst>
                            <p:childTnLst>
                              <p:par>
                                <p:cTn id="3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880"/>
                            </p:stCondLst>
                            <p:childTnLst>
                              <p:par>
                                <p:cTn id="3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880"/>
                            </p:stCondLst>
                            <p:childTnLst>
                              <p:par>
                                <p:cTn id="4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880"/>
                            </p:stCondLst>
                            <p:childTnLst>
                              <p:par>
                                <p:cTn id="5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Наркомания и общество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5286380" cy="5357826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 точки зрения общепринятой социологии наркомания является одной из форм </a:t>
            </a:r>
            <a:r>
              <a:rPr lang="ru-RU" b="1" u="sng" dirty="0" smtClean="0"/>
              <a:t>девиантного поведения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  то есть поведения, отклоняющегося от общепринятых морально-нравственных норм.</a:t>
            </a:r>
          </a:p>
          <a:p>
            <a:endParaRPr lang="ru-RU" dirty="0"/>
          </a:p>
        </p:txBody>
      </p:sp>
      <p:pic>
        <p:nvPicPr>
          <p:cNvPr id="4" name="Рисунок 3" descr="Рисунок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34476" y="1181809"/>
            <a:ext cx="4609524" cy="5676191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Причины возникновения и развития наркомании: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9416"/>
            <a:ext cx="8143900" cy="524858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особенности характера,</a:t>
            </a:r>
          </a:p>
          <a:p>
            <a:r>
              <a:rPr lang="ru-RU" dirty="0" smtClean="0"/>
              <a:t>психические и физические расстройства, </a:t>
            </a:r>
          </a:p>
          <a:p>
            <a:r>
              <a:rPr lang="ru-RU" dirty="0" smtClean="0"/>
              <a:t>влияние различных социальных факторов. </a:t>
            </a:r>
          </a:p>
          <a:p>
            <a:r>
              <a:rPr lang="ru-RU" dirty="0" smtClean="0"/>
              <a:t>нередки также случаи возникновения наркомании среди больных, вынужденных длительное время принимать наркотические вещества в медицинских целях. </a:t>
            </a:r>
          </a:p>
          <a:p>
            <a:pPr>
              <a:buNone/>
            </a:pPr>
            <a:r>
              <a:rPr lang="ru-RU" dirty="0" smtClean="0"/>
              <a:t>    (многие лекарственные средства, применяемые в официальной медицине (в основном </a:t>
            </a:r>
            <a:r>
              <a:rPr lang="ru-RU" u="sng" dirty="0" smtClean="0"/>
              <a:t>снотворные</a:t>
            </a:r>
            <a:r>
              <a:rPr lang="ru-RU" dirty="0" smtClean="0"/>
              <a:t>, </a:t>
            </a:r>
            <a:r>
              <a:rPr lang="ru-RU" u="sng" dirty="0" smtClean="0"/>
              <a:t>успокаивающие</a:t>
            </a:r>
            <a:r>
              <a:rPr lang="ru-RU" dirty="0" smtClean="0"/>
              <a:t> и </a:t>
            </a:r>
            <a:r>
              <a:rPr lang="ru-RU" u="sng" dirty="0" smtClean="0"/>
              <a:t>обезболивающие</a:t>
            </a:r>
            <a:r>
              <a:rPr lang="ru-RU" dirty="0" smtClean="0"/>
              <a:t>), могут вызывать тяжёлые формы наркотической зависимости, что является серьёзной проблемой при их применении).</a:t>
            </a:r>
          </a:p>
          <a:p>
            <a:r>
              <a:rPr lang="ru-RU" dirty="0" smtClean="0"/>
              <a:t>в некоторых странах употребление наркотиков связано с определенными религиозными и культурными традициями (жевание </a:t>
            </a:r>
            <a:r>
              <a:rPr lang="ru-RU" u="sng" dirty="0" smtClean="0"/>
              <a:t>индейцами</a:t>
            </a:r>
            <a:r>
              <a:rPr lang="ru-RU" dirty="0" smtClean="0"/>
              <a:t> листьев коки, курение гашиша в </a:t>
            </a:r>
            <a:r>
              <a:rPr lang="ru-RU" u="sng" dirty="0" smtClean="0"/>
              <a:t>мусульманских</a:t>
            </a:r>
            <a:r>
              <a:rPr lang="ru-RU" dirty="0" smtClean="0"/>
              <a:t> странах).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4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640"/>
                            </p:stCondLst>
                            <p:childTnLst>
                              <p:par>
                                <p:cTn id="1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640"/>
                            </p:stCondLst>
                            <p:childTnLst>
                              <p:par>
                                <p:cTn id="2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640"/>
                            </p:stCondLst>
                            <p:childTnLst>
                              <p:par>
                                <p:cTn id="3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640"/>
                            </p:stCondLst>
                            <p:childTnLst>
                              <p:par>
                                <p:cTn id="3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640"/>
                            </p:stCondLst>
                            <p:childTnLst>
                              <p:par>
                                <p:cTn id="4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5897880" cy="1173480"/>
          </a:xfrm>
        </p:spPr>
        <p:txBody>
          <a:bodyPr/>
          <a:lstStyle/>
          <a:p>
            <a:pPr algn="ctr"/>
            <a:r>
              <a:rPr lang="ru-RU" sz="2800" dirty="0"/>
              <a:t>Борьба с </a:t>
            </a:r>
            <a:r>
              <a:rPr lang="ru-RU" sz="2800" dirty="0" smtClean="0"/>
              <a:t>наркоманией</a:t>
            </a:r>
            <a:br>
              <a:rPr lang="ru-RU" sz="28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14282" y="500042"/>
            <a:ext cx="6140798" cy="500066"/>
          </a:xfrm>
        </p:spPr>
        <p:txBody>
          <a:bodyPr/>
          <a:lstStyle/>
          <a:p>
            <a:pPr algn="ctr"/>
            <a:r>
              <a:rPr lang="ru-RU" b="1" dirty="0" smtClean="0"/>
              <a:t> </a:t>
            </a:r>
            <a:r>
              <a:rPr lang="ru-RU" sz="1600" b="1" dirty="0" smtClean="0"/>
              <a:t>Законодательные меры, СМИ, и действия силовых структур</a:t>
            </a:r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85720" y="1000108"/>
            <a:ext cx="7410480" cy="5505244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Борьба с наркоманией ведётся, в первую очередь, на </a:t>
            </a:r>
            <a:r>
              <a:rPr lang="ru-RU" u="sng" dirty="0" smtClean="0"/>
              <a:t>законодательном уровне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 практически во всех странах предусмотрены жёсткие уголовные санкции за производство, транспортировку и распространение ряда наркотических средств. </a:t>
            </a:r>
          </a:p>
          <a:p>
            <a:pPr>
              <a:buNone/>
            </a:pPr>
            <a:r>
              <a:rPr lang="ru-RU" dirty="0" smtClean="0"/>
              <a:t>Огромное значение имеет широкая </a:t>
            </a:r>
            <a:r>
              <a:rPr lang="ru-RU" u="sng" dirty="0" smtClean="0"/>
              <a:t>пропаганда здорового образа </a:t>
            </a:r>
            <a:r>
              <a:rPr lang="ru-RU" dirty="0" smtClean="0"/>
              <a:t>жизни, жизни без наркотиков. </a:t>
            </a:r>
          </a:p>
          <a:p>
            <a:pPr>
              <a:buNone/>
            </a:pPr>
            <a:r>
              <a:rPr lang="ru-RU" dirty="0" smtClean="0"/>
              <a:t>Очень важно осознавать, что наркомания скорее заболевание общества, чем личности, и причиной заражения, осложнения или активации заболевания может стать каждое сказанное слово, в нужное время и в нужном месте. Поэтому большинство исследователей проблемы все же склоняются к мнению, что гораздо действеннее (хотя и намного труднее) обеспечить в обществе социальные условия, не способствующие злоупотреблению наркотиками. Особенно это касается главной группы риска — молодёжи.</a:t>
            </a:r>
          </a:p>
          <a:p>
            <a:r>
              <a:rPr lang="ru-RU" dirty="0" smtClean="0"/>
              <a:t>В некоторых странах в действиях против наркомафии используется </a:t>
            </a:r>
            <a:r>
              <a:rPr lang="ru-RU" u="sng" dirty="0" smtClean="0"/>
              <a:t>армия</a:t>
            </a:r>
          </a:p>
          <a:p>
            <a:pPr>
              <a:buNone/>
            </a:pPr>
            <a:r>
              <a:rPr lang="ru-RU" dirty="0" smtClean="0"/>
              <a:t>— так, </a:t>
            </a:r>
            <a:r>
              <a:rPr lang="ru-RU" u="sng" dirty="0" smtClean="0"/>
              <a:t>США</a:t>
            </a:r>
            <a:r>
              <a:rPr lang="ru-RU" dirty="0" smtClean="0"/>
              <a:t> использовали армейские подразделения против партизанских отрядов, вовлечённых в производство наркотиков, в отдельных государствах в Латинской Америке.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2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72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720"/>
                            </p:stCondLst>
                            <p:childTnLst>
                              <p:par>
                                <p:cTn id="3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720"/>
                            </p:stCondLst>
                            <p:childTnLst>
                              <p:par>
                                <p:cTn id="3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720"/>
                            </p:stCondLst>
                            <p:childTnLst>
                              <p:par>
                                <p:cTn id="4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720"/>
                            </p:stCondLst>
                            <p:childTnLst>
                              <p:par>
                                <p:cTn id="5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5897880" cy="11734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Борьба </a:t>
            </a:r>
            <a:r>
              <a:rPr lang="ru-RU" sz="2800" dirty="0"/>
              <a:t>с </a:t>
            </a:r>
            <a:r>
              <a:rPr lang="ru-RU" sz="2800" dirty="0" smtClean="0"/>
              <a:t>наркоманией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57158" y="642918"/>
            <a:ext cx="5897880" cy="60251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Лечение</a:t>
            </a:r>
            <a:endParaRPr lang="ru-RU" sz="32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14282" y="1071546"/>
            <a:ext cx="7481918" cy="54338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Лечение тяжёлых форм наркомании (например, пристрастия к героину) в большинстве случаев не приводит к успеху.  </a:t>
            </a:r>
          </a:p>
          <a:p>
            <a:pPr>
              <a:buNone/>
            </a:pPr>
            <a:r>
              <a:rPr lang="ru-RU" dirty="0" smtClean="0"/>
              <a:t>Применяемые в специализированных клиниках методики действенны лишь в случае активной позиции самого больного. </a:t>
            </a:r>
          </a:p>
          <a:p>
            <a:pPr>
              <a:buNone/>
            </a:pPr>
            <a:r>
              <a:rPr lang="ru-RU" dirty="0" smtClean="0"/>
              <a:t>Но и в таких случаях после выздоровления нередки рецидивы.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8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8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80"/>
                            </p:stCondLst>
                            <p:childTnLst>
                              <p:par>
                                <p:cTn id="3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Пропаганда здорового образа жизни</a:t>
            </a:r>
            <a:endParaRPr lang="ru-RU" dirty="0"/>
          </a:p>
        </p:txBody>
      </p:sp>
      <p:pic>
        <p:nvPicPr>
          <p:cNvPr id="5" name="Содержимое 4" descr="1r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-22049" y="1571612"/>
            <a:ext cx="2895080" cy="3500462"/>
          </a:xfrm>
        </p:spPr>
      </p:pic>
      <p:pic>
        <p:nvPicPr>
          <p:cNvPr id="6" name="Содержимое 5" descr="77152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572132" y="2972174"/>
            <a:ext cx="2581299" cy="3885826"/>
          </a:xfrm>
        </p:spPr>
      </p:pic>
      <p:pic>
        <p:nvPicPr>
          <p:cNvPr id="2050" name="Picture 2" descr="F:\аниме\зависимость\1133809_d131168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488" y="2500306"/>
            <a:ext cx="2750343" cy="366712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4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240"/>
                            </p:stCondLst>
                            <p:childTnLst>
                              <p:par>
                                <p:cTn id="1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40"/>
                            </p:stCondLst>
                            <p:childTnLst>
                              <p:par>
                                <p:cTn id="2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F:\аниме\зависимость\31075259_120080321034959134737i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1439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85786" y="571480"/>
            <a:ext cx="53928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u="sng" dirty="0" smtClean="0"/>
              <a:t>ООН О НАРКОМАНИИ</a:t>
            </a:r>
            <a:endParaRPr lang="ru-RU" sz="4000" b="1" u="sng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476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29058" y="2428868"/>
            <a:ext cx="4200555" cy="3500462"/>
          </a:xfrm>
        </p:spPr>
      </p:pic>
      <p:pic>
        <p:nvPicPr>
          <p:cNvPr id="8" name="Содержимое 7" descr="89412_9084-150x0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0" y="3271841"/>
            <a:ext cx="3586159" cy="3586159"/>
          </a:xfrm>
        </p:spPr>
      </p:pic>
      <p:sp>
        <p:nvSpPr>
          <p:cNvPr id="16" name="TextBox 15"/>
          <p:cNvSpPr txBox="1"/>
          <p:nvPr/>
        </p:nvSpPr>
        <p:spPr>
          <a:xfrm>
            <a:off x="0" y="0"/>
            <a:ext cx="81439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В 1987 году Генеральная Ассамблея ООН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провозгласила </a:t>
            </a:r>
            <a:r>
              <a:rPr lang="ru-RU" sz="2000" b="1" u="sng" dirty="0" smtClean="0"/>
              <a:t>26 июня</a:t>
            </a:r>
            <a:endParaRPr lang="ru-RU" b="1" u="sng" dirty="0" smtClean="0"/>
          </a:p>
          <a:p>
            <a:pPr algn="ctr"/>
            <a:endParaRPr lang="ru-RU" dirty="0" smtClean="0"/>
          </a:p>
          <a:p>
            <a:pPr algn="ctr"/>
            <a:r>
              <a:rPr lang="ru-RU" sz="2000" u="sng" dirty="0" smtClean="0"/>
              <a:t>Международным днём борьбы со злоупотреблением</a:t>
            </a:r>
          </a:p>
          <a:p>
            <a:pPr algn="ctr"/>
            <a:r>
              <a:rPr lang="ru-RU" sz="2000" u="sng" dirty="0" smtClean="0"/>
              <a:t>наркотическими средствами и их незаконным оборотом</a:t>
            </a:r>
            <a:endParaRPr lang="ru-RU" u="sng" dirty="0" smtClean="0"/>
          </a:p>
          <a:p>
            <a:pPr algn="ctr"/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2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2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960"/>
                            </p:stCondLst>
                            <p:childTnLst>
                              <p:par>
                                <p:cTn id="2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267604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Распространённость по типам наркотиков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8143900" cy="557214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Согласно документу ООН, наиболее широко употребляемыми наркотическими веществами являются: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1) </a:t>
            </a:r>
            <a:r>
              <a:rPr lang="ru-RU" u="sng" dirty="0" err="1" smtClean="0"/>
              <a:t>каннабис</a:t>
            </a:r>
            <a:r>
              <a:rPr lang="ru-RU" dirty="0" smtClean="0"/>
              <a:t> (почти 150 </a:t>
            </a:r>
            <a:r>
              <a:rPr lang="ru-RU" dirty="0" err="1" smtClean="0"/>
              <a:t>млн</a:t>
            </a:r>
            <a:r>
              <a:rPr lang="ru-RU" dirty="0" smtClean="0"/>
              <a:t> потребителей)</a:t>
            </a:r>
          </a:p>
          <a:p>
            <a:pPr>
              <a:buNone/>
            </a:pPr>
            <a:r>
              <a:rPr lang="ru-RU" dirty="0" smtClean="0"/>
              <a:t>2) стимуляторы </a:t>
            </a:r>
            <a:r>
              <a:rPr lang="ru-RU" dirty="0" err="1" smtClean="0"/>
              <a:t>амфетаминового</a:t>
            </a:r>
            <a:r>
              <a:rPr lang="ru-RU" dirty="0" smtClean="0"/>
              <a:t> ряда </a:t>
            </a:r>
          </a:p>
          <a:p>
            <a:pPr>
              <a:buNone/>
            </a:pPr>
            <a:r>
              <a:rPr lang="ru-RU" dirty="0" smtClean="0"/>
              <a:t>   (≈30 </a:t>
            </a:r>
            <a:r>
              <a:rPr lang="ru-RU" dirty="0" err="1" smtClean="0"/>
              <a:t>млн</a:t>
            </a:r>
            <a:r>
              <a:rPr lang="ru-RU" dirty="0" smtClean="0"/>
              <a:t> —</a:t>
            </a:r>
            <a:r>
              <a:rPr lang="ru-RU" u="sng" dirty="0" err="1" smtClean="0"/>
              <a:t>метамфетамин</a:t>
            </a:r>
            <a:r>
              <a:rPr lang="ru-RU" dirty="0" smtClean="0"/>
              <a:t> и </a:t>
            </a:r>
            <a:r>
              <a:rPr lang="ru-RU" u="sng" dirty="0" err="1" smtClean="0"/>
              <a:t>амфетамин</a:t>
            </a:r>
            <a:r>
              <a:rPr lang="ru-RU" dirty="0" smtClean="0"/>
              <a:t>, 8 </a:t>
            </a:r>
            <a:r>
              <a:rPr lang="ru-RU" dirty="0" err="1" smtClean="0"/>
              <a:t>млн</a:t>
            </a:r>
            <a:r>
              <a:rPr lang="ru-RU" dirty="0" smtClean="0"/>
              <a:t> —</a:t>
            </a:r>
            <a:r>
              <a:rPr lang="ru-RU" u="sng" dirty="0" err="1" smtClean="0"/>
              <a:t>экстази</a:t>
            </a:r>
            <a:r>
              <a:rPr lang="ru-RU" dirty="0" smtClean="0"/>
              <a:t>). </a:t>
            </a:r>
          </a:p>
          <a:p>
            <a:pPr>
              <a:buNone/>
            </a:pPr>
            <a:r>
              <a:rPr lang="ru-RU" dirty="0" smtClean="0"/>
              <a:t>3) </a:t>
            </a:r>
            <a:r>
              <a:rPr lang="ru-RU" u="sng" dirty="0" smtClean="0"/>
              <a:t>кокаин</a:t>
            </a:r>
            <a:r>
              <a:rPr lang="ru-RU" dirty="0" smtClean="0"/>
              <a:t> ≈ 13 </a:t>
            </a:r>
            <a:r>
              <a:rPr lang="ru-RU" dirty="0" err="1" smtClean="0"/>
              <a:t>млн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4) </a:t>
            </a:r>
            <a:r>
              <a:rPr lang="ru-RU" u="sng" dirty="0" smtClean="0"/>
              <a:t>опиаты</a:t>
            </a:r>
            <a:r>
              <a:rPr lang="ru-RU" dirty="0" smtClean="0"/>
              <a:t> ≈15 </a:t>
            </a:r>
            <a:r>
              <a:rPr lang="ru-RU" dirty="0" err="1" smtClean="0"/>
              <a:t>млн</a:t>
            </a:r>
            <a:r>
              <a:rPr lang="ru-RU" dirty="0" smtClean="0"/>
              <a:t> (героин, морфин, опий, синтетические опиаты)</a:t>
            </a:r>
          </a:p>
          <a:p>
            <a:pPr>
              <a:buNone/>
            </a:pPr>
            <a:r>
              <a:rPr lang="ru-RU" dirty="0" smtClean="0"/>
              <a:t>   в том числе ≈10 </a:t>
            </a:r>
            <a:r>
              <a:rPr lang="ru-RU" dirty="0" err="1" smtClean="0"/>
              <a:t>млн</a:t>
            </a:r>
            <a:r>
              <a:rPr lang="ru-RU" dirty="0" smtClean="0"/>
              <a:t> человек употребляют </a:t>
            </a:r>
            <a:r>
              <a:rPr lang="ru-RU" u="sng" dirty="0" smtClean="0"/>
              <a:t>героин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>
              <a:hlinkClick r:id="rId2" tooltip="Кокаин"/>
            </a:endParaRPr>
          </a:p>
          <a:p>
            <a:pPr>
              <a:buNone/>
            </a:pPr>
            <a:r>
              <a:rPr lang="ru-RU" dirty="0" smtClean="0"/>
              <a:t>При этом отмечается резкий рост популярности так называемых «лёгких наркотиков» — особенно </a:t>
            </a:r>
            <a:r>
              <a:rPr lang="ru-RU" u="sng" dirty="0" smtClean="0"/>
              <a:t>марихуаны</a:t>
            </a:r>
            <a:r>
              <a:rPr lang="ru-RU" dirty="0" smtClean="0"/>
              <a:t>, самого распространённого в мире незаконного наркотика. </a:t>
            </a:r>
          </a:p>
          <a:p>
            <a:pPr>
              <a:buNone/>
            </a:pPr>
            <a:r>
              <a:rPr lang="ru-RU" dirty="0" smtClean="0"/>
              <a:t>За последнее десятилетие высокие темпы роста злоупотреблений также отмечены в отношении стимуляторов </a:t>
            </a:r>
            <a:r>
              <a:rPr lang="ru-RU" dirty="0" err="1" smtClean="0"/>
              <a:t>амфетаминового</a:t>
            </a:r>
            <a:r>
              <a:rPr lang="ru-RU" dirty="0" smtClean="0"/>
              <a:t> ряда (главным образом </a:t>
            </a:r>
            <a:r>
              <a:rPr lang="ru-RU" dirty="0" err="1" smtClean="0"/>
              <a:t>экстази</a:t>
            </a:r>
            <a:r>
              <a:rPr lang="ru-RU" dirty="0" smtClean="0"/>
              <a:t> в Европе и </a:t>
            </a:r>
            <a:r>
              <a:rPr lang="ru-RU" dirty="0" err="1" smtClean="0"/>
              <a:t>метамфетамина</a:t>
            </a:r>
            <a:r>
              <a:rPr lang="ru-RU" dirty="0" smtClean="0"/>
              <a:t> в США), за которыми следуют кокаин и опиаты.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4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440"/>
                            </p:stCondLst>
                            <p:childTnLst>
                              <p:par>
                                <p:cTn id="1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440"/>
                            </p:stCondLst>
                            <p:childTnLst>
                              <p:par>
                                <p:cTn id="5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440"/>
                            </p:stCondLst>
                            <p:childTnLst>
                              <p:par>
                                <p:cTn id="6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Наркомания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7339042" cy="5384190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u="sng" dirty="0" smtClean="0"/>
              <a:t>Наркомания</a:t>
            </a:r>
            <a:r>
              <a:rPr lang="ru-RU" dirty="0" smtClean="0"/>
              <a:t> - это хроническое заболевание, вызванное употреблением веществ-наркотиков.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В быту и в юридической практике, однако, в понятие наркомании включают любое употребление запрещённых </a:t>
            </a:r>
            <a:r>
              <a:rPr lang="ru-RU" dirty="0" err="1" smtClean="0"/>
              <a:t>психоактивных</a:t>
            </a:r>
            <a:r>
              <a:rPr lang="ru-RU" dirty="0" smtClean="0"/>
              <a:t> веществ, в том числе и не вызывающих зависимости (например, марихуана или ЛСД). В то же время </a:t>
            </a:r>
            <a:r>
              <a:rPr lang="ru-RU" u="sng" dirty="0" smtClean="0"/>
              <a:t>употребление алкоголя </a:t>
            </a:r>
            <a:r>
              <a:rPr lang="ru-RU" dirty="0" smtClean="0"/>
              <a:t>и </a:t>
            </a:r>
            <a:r>
              <a:rPr lang="ru-RU" u="sng" dirty="0" smtClean="0"/>
              <a:t>табака</a:t>
            </a:r>
            <a:r>
              <a:rPr lang="ru-RU" dirty="0" smtClean="0"/>
              <a:t> обычно не причисляют к наркомании, так как это не запрещено, хотя они и являются наркотиками.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Также употребляется термин </a:t>
            </a:r>
            <a:r>
              <a:rPr lang="ru-RU" u="sng" dirty="0" smtClean="0"/>
              <a:t>«токсикомания»</a:t>
            </a:r>
            <a:r>
              <a:rPr lang="ru-RU" dirty="0" smtClean="0"/>
              <a:t> — обычно это означает зависимость от веществ, которые законом не отнесены к наркотикам.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Прогноз развития ситуации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8143900" cy="57150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По мнению специалистов ООН, развитие ситуации на рынке наркотиков полностью зависит от положения в </a:t>
            </a:r>
            <a:r>
              <a:rPr lang="ru-RU" u="sng" dirty="0" smtClean="0"/>
              <a:t>Афганистане</a:t>
            </a:r>
            <a:r>
              <a:rPr lang="ru-RU" dirty="0" smtClean="0"/>
              <a:t>, где сосредоточены основные посевы опийного мака и где в последние годы производилось три четверти мирового объёма незаконного опия.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 этом уже четвёртый год сохраняются общая стабилизация и сокращение посевов коки(в </a:t>
            </a:r>
            <a:r>
              <a:rPr lang="ru-RU" u="sng" dirty="0" smtClean="0"/>
              <a:t>Колумбии, Перу и Боливии</a:t>
            </a:r>
            <a:r>
              <a:rPr lang="ru-RU" dirty="0" smtClean="0"/>
              <a:t>) и производства кокаина. Продолжает активно функционировать рынок </a:t>
            </a:r>
            <a:r>
              <a:rPr lang="ru-RU" dirty="0" err="1" smtClean="0"/>
              <a:t>каннабиса</a:t>
            </a:r>
            <a:r>
              <a:rPr lang="ru-RU" dirty="0" smtClean="0"/>
              <a:t>. Его потребление растёт в Южной Америке, Западной и Восточной Европе, а также Африке.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6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60"/>
                            </p:stCondLst>
                            <p:childTnLst>
                              <p:par>
                                <p:cTn id="1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143900" cy="664371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altLang="zh-CN" sz="2400" dirty="0" smtClean="0"/>
          </a:p>
          <a:p>
            <a:pPr>
              <a:buNone/>
            </a:pPr>
            <a:r>
              <a:rPr lang="ru-RU" altLang="zh-CN" sz="2400" dirty="0" smtClean="0"/>
              <a:t>Не надо избегать «щекотливых» тем, надевать розовые очки, делать вид, что плохого в нашей жизни нет, а если есть, то где-то далеко, в другом месте. </a:t>
            </a:r>
          </a:p>
          <a:p>
            <a:pPr>
              <a:buNone/>
            </a:pPr>
            <a:endParaRPr lang="ru-RU" altLang="zh-CN" sz="2400" dirty="0" smtClean="0"/>
          </a:p>
          <a:p>
            <a:pPr>
              <a:buNone/>
            </a:pPr>
            <a:r>
              <a:rPr lang="ru-RU" altLang="zh-CN" sz="2400" dirty="0" smtClean="0"/>
              <a:t>Люди должны знать, на что идут и какой ценой покупают «кайф», пусть знают, что расплата неминуема – своим здоровьем, счастьем, жизнью своей. </a:t>
            </a:r>
          </a:p>
          <a:p>
            <a:pPr>
              <a:buNone/>
            </a:pPr>
            <a:endParaRPr lang="ru-RU" altLang="zh-CN" sz="2400" dirty="0" smtClean="0"/>
          </a:p>
          <a:p>
            <a:pPr>
              <a:buNone/>
            </a:pPr>
            <a:r>
              <a:rPr lang="ru-RU" altLang="zh-CN" sz="2400" dirty="0" smtClean="0"/>
              <a:t>И пока ещё не слишком поздно, не безнадёжно, давайте все вместе думать над тем, как восполнить эти зияющие пустоты. </a:t>
            </a:r>
          </a:p>
          <a:p>
            <a:pPr>
              <a:buNone/>
            </a:pPr>
            <a:endParaRPr lang="ru-RU" altLang="zh-CN" sz="2400" dirty="0" smtClean="0"/>
          </a:p>
          <a:p>
            <a:pPr>
              <a:buNone/>
            </a:pPr>
            <a:r>
              <a:rPr lang="ru-RU" altLang="zh-CN" sz="2400" dirty="0" smtClean="0"/>
              <a:t>Понять. Помочь. Спасти.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ЗАЩИТА НАСЕЛЕНИЯ\choo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739"/>
            <a:ext cx="8143900" cy="6863739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-32" y="2714620"/>
            <a:ext cx="5006464" cy="414338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00628" y="3143248"/>
            <a:ext cx="3786214" cy="328614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defRPr/>
            </a:pPr>
            <a:endParaRPr lang="ru-RU" altLang="zh-CN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  <a:defRPr/>
            </a:pPr>
            <a:endParaRPr lang="ru-RU" altLang="zh-CN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dirty="0" smtClean="0">
                <a:latin typeface="Times New Roman" pitchFamily="18" charset="0"/>
              </a:rPr>
              <a:t>Во всём мире идёт вал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dirty="0" smtClean="0">
                <a:latin typeface="Times New Roman" pitchFamily="18" charset="0"/>
              </a:rPr>
              <a:t>по наркомании среди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dirty="0" smtClean="0">
                <a:latin typeface="Times New Roman" pitchFamily="18" charset="0"/>
              </a:rPr>
              <a:t> мужчин и женщин.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dirty="0" smtClean="0">
                <a:latin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dirty="0" smtClean="0">
                <a:latin typeface="Times New Roman" pitchFamily="18" charset="0"/>
              </a:rPr>
              <a:t>За ними втягиваются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dirty="0" smtClean="0">
                <a:latin typeface="Times New Roman" pitchFamily="18" charset="0"/>
              </a:rPr>
              <a:t>в этот омут юноши,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dirty="0" smtClean="0">
                <a:latin typeface="Times New Roman" pitchFamily="18" charset="0"/>
              </a:rPr>
              <a:t>девушки, подростки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dirty="0" smtClean="0">
                <a:latin typeface="Times New Roman" pitchFamily="18" charset="0"/>
              </a:rPr>
              <a:t>и даже дети.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0" y="142852"/>
            <a:ext cx="385765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zh-CN" sz="2800" dirty="0" smtClean="0">
                <a:latin typeface="Times New Roman" pitchFamily="18" charset="0"/>
              </a:rPr>
              <a:t>Потребление различных </a:t>
            </a:r>
          </a:p>
          <a:p>
            <a:r>
              <a:rPr lang="ru-RU" altLang="zh-CN" sz="2800" dirty="0" smtClean="0">
                <a:latin typeface="Times New Roman" pitchFamily="18" charset="0"/>
              </a:rPr>
              <a:t>наркотиков – </a:t>
            </a:r>
          </a:p>
          <a:p>
            <a:r>
              <a:rPr lang="ru-RU" altLang="zh-CN" sz="2800" dirty="0" smtClean="0">
                <a:latin typeface="Times New Roman" pitchFamily="18" charset="0"/>
              </a:rPr>
              <a:t>настоящий бич </a:t>
            </a:r>
          </a:p>
          <a:p>
            <a:r>
              <a:rPr lang="ru-RU" altLang="zh-CN" sz="2800" dirty="0" smtClean="0">
                <a:latin typeface="Times New Roman" pitchFamily="18" charset="0"/>
              </a:rPr>
              <a:t>во многих странах мира.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000496" y="357166"/>
            <a:ext cx="4714908" cy="2825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ru-RU" altLang="zh-CN" sz="2400" dirty="0" smtClean="0">
                <a:latin typeface="Times New Roman" pitchFamily="18" charset="0"/>
              </a:rPr>
              <a:t>По данным Всемирной организации здравоохранения,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sz="2400" dirty="0" smtClean="0">
                <a:latin typeface="Times New Roman" pitchFamily="18" charset="0"/>
              </a:rPr>
              <a:t>наркотики заняли первое место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sz="2400" dirty="0" smtClean="0">
                <a:latin typeface="Times New Roman" pitchFamily="18" charset="0"/>
              </a:rPr>
              <a:t>среди виновников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sz="2400" dirty="0" smtClean="0">
                <a:latin typeface="Times New Roman" pitchFamily="18" charset="0"/>
              </a:rPr>
              <a:t>преждевременной смерти людей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sz="2400" dirty="0" smtClean="0">
                <a:latin typeface="Times New Roman" pitchFamily="18" charset="0"/>
              </a:rPr>
              <a:t>и уже опередили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sz="2400" dirty="0" smtClean="0">
                <a:latin typeface="Times New Roman" pitchFamily="18" charset="0"/>
              </a:rPr>
              <a:t>сердечно-сосудистые заболевания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ru-RU" altLang="zh-CN" sz="2400" dirty="0" smtClean="0">
                <a:latin typeface="Times New Roman" pitchFamily="18" charset="0"/>
              </a:rPr>
              <a:t>и злокачественные опухоли. </a:t>
            </a:r>
          </a:p>
          <a:p>
            <a:endParaRPr lang="ru-R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Этапы развития наркотической зависимости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8286776" cy="5214974"/>
          </a:xfrm>
        </p:spPr>
        <p:txBody>
          <a:bodyPr/>
          <a:lstStyle/>
          <a:p>
            <a:endParaRPr lang="ru-RU" sz="2400" dirty="0" smtClean="0"/>
          </a:p>
          <a:p>
            <a:r>
              <a:rPr lang="ru-RU" sz="2400" dirty="0" smtClean="0"/>
              <a:t>Для наркотической зависимости характерно фазное течение с наличием в своей структуре нескольких поэтапно формирующихся синдромов:</a:t>
            </a:r>
            <a:endParaRPr lang="en-US" sz="2400" dirty="0" smtClean="0"/>
          </a:p>
          <a:p>
            <a:endParaRPr lang="ru-RU" sz="2400" dirty="0" smtClean="0"/>
          </a:p>
          <a:p>
            <a:pPr lvl="0"/>
            <a:r>
              <a:rPr lang="ru-RU" dirty="0" smtClean="0"/>
              <a:t>синдром изменённой реактивности </a:t>
            </a:r>
          </a:p>
          <a:p>
            <a:pPr lvl="0"/>
            <a:r>
              <a:rPr lang="ru-RU" dirty="0" smtClean="0"/>
              <a:t>синдром психической зависимости </a:t>
            </a:r>
          </a:p>
          <a:p>
            <a:pPr lvl="0"/>
            <a:r>
              <a:rPr lang="ru-RU" dirty="0" smtClean="0"/>
              <a:t>синдром физической зависимости 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синдром последствий хронической наркотизации.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43636" y="3214686"/>
            <a:ext cx="2140330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ru-RU" dirty="0" smtClean="0"/>
              <a:t> </a:t>
            </a:r>
            <a:r>
              <a:rPr lang="ru-RU" sz="2000" b="1" dirty="0" smtClean="0"/>
              <a:t>общий </a:t>
            </a:r>
          </a:p>
          <a:p>
            <a:pPr algn="ctr"/>
            <a:r>
              <a:rPr lang="ru-RU" sz="2000" b="1" dirty="0" smtClean="0"/>
              <a:t>наркотический </a:t>
            </a:r>
          </a:p>
          <a:p>
            <a:pPr algn="ctr"/>
            <a:r>
              <a:rPr lang="ru-RU" sz="2000" b="1" dirty="0" smtClean="0"/>
              <a:t>синдром</a:t>
            </a:r>
            <a:endParaRPr lang="ru-RU" sz="2000" dirty="0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5857884" y="3571876"/>
            <a:ext cx="285752" cy="11430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2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20"/>
                            </p:stCondLst>
                            <p:childTnLst>
                              <p:par>
                                <p:cTn id="18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20"/>
                            </p:stCondLst>
                            <p:childTnLst>
                              <p:par>
                                <p:cTn id="4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Характерная черта наркотической зависимости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Основным признаком наркомании является возникновение </a:t>
            </a:r>
            <a:r>
              <a:rPr lang="ru-RU" sz="3200" b="1" u="sng" dirty="0" smtClean="0"/>
              <a:t>абстинентного</a:t>
            </a:r>
            <a:r>
              <a:rPr lang="ru-RU" b="1" dirty="0" smtClean="0"/>
              <a:t> </a:t>
            </a:r>
            <a:r>
              <a:rPr lang="ru-RU" sz="3200" b="1" u="sng" dirty="0" smtClean="0"/>
              <a:t>синдрома</a:t>
            </a:r>
            <a:r>
              <a:rPr lang="ru-RU" dirty="0" smtClean="0"/>
              <a:t>(так называемая </a:t>
            </a:r>
            <a:r>
              <a:rPr lang="ru-RU" sz="3200" u="sng" dirty="0" smtClean="0"/>
              <a:t>ломка</a:t>
            </a:r>
            <a:r>
              <a:rPr lang="ru-RU" dirty="0" smtClean="0"/>
              <a:t>), как следствие наличия физической зависимости от конкретного вещества.</a:t>
            </a:r>
          </a:p>
          <a:p>
            <a:endParaRPr lang="ru-RU" dirty="0"/>
          </a:p>
        </p:txBody>
      </p:sp>
      <p:pic>
        <p:nvPicPr>
          <p:cNvPr id="2050" name="Picture 2" descr="F:\аниме\зависимость\l_1304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2357430"/>
            <a:ext cx="4071966" cy="314327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4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Зависимость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7339042" cy="524131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«</a:t>
            </a:r>
            <a:r>
              <a:rPr lang="ru-RU" sz="2800" u="sng" dirty="0" smtClean="0"/>
              <a:t>Непреодолимое влечение» </a:t>
            </a:r>
            <a:r>
              <a:rPr lang="ru-RU" sz="2800" dirty="0" smtClean="0"/>
              <a:t>связано с </a:t>
            </a:r>
          </a:p>
          <a:p>
            <a:pPr>
              <a:buNone/>
            </a:pPr>
            <a:r>
              <a:rPr lang="ru-RU" sz="2800" dirty="0" smtClean="0"/>
              <a:t>  психической (психологической), а  </a:t>
            </a:r>
          </a:p>
          <a:p>
            <a:pPr>
              <a:buNone/>
            </a:pPr>
            <a:r>
              <a:rPr lang="ru-RU" sz="2800" dirty="0" smtClean="0"/>
              <a:t>  иногда и физической (физиологической) </a:t>
            </a:r>
          </a:p>
          <a:p>
            <a:pPr>
              <a:buNone/>
            </a:pPr>
            <a:r>
              <a:rPr lang="ru-RU" sz="2800" dirty="0" smtClean="0"/>
              <a:t>  зависимостью от наркотиков.</a:t>
            </a:r>
          </a:p>
          <a:p>
            <a:pPr>
              <a:buNone/>
            </a:pPr>
            <a:r>
              <a:rPr lang="ru-RU" sz="2800" b="1" u="sng" dirty="0" smtClean="0"/>
              <a:t>Физическая зависимость</a:t>
            </a:r>
            <a:r>
              <a:rPr lang="ru-RU" sz="2800" u="sng" dirty="0" smtClean="0"/>
              <a:t> </a:t>
            </a:r>
            <a:r>
              <a:rPr lang="ru-RU" sz="2800" dirty="0" smtClean="0"/>
              <a:t>означает тягостные и мучительные ощущения, болезненное состояние при перерыве в постоянном приёме наркотиков (</a:t>
            </a:r>
            <a:r>
              <a:rPr lang="ru-RU" sz="2800" u="sng" dirty="0" smtClean="0"/>
              <a:t>абстинентного синдрома</a:t>
            </a:r>
            <a:r>
              <a:rPr lang="ru-RU" sz="2800" dirty="0" smtClean="0"/>
              <a:t>).  </a:t>
            </a:r>
          </a:p>
          <a:p>
            <a:pPr>
              <a:buNone/>
            </a:pPr>
            <a:r>
              <a:rPr lang="ru-RU" sz="2800" dirty="0" smtClean="0"/>
              <a:t>От этих ощущений избавляет возобновление приёма наркотиков.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8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480"/>
                            </p:stCondLst>
                            <p:childTnLst>
                              <p:par>
                                <p:cTn id="3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480"/>
                            </p:stCondLst>
                            <p:childTnLst>
                              <p:par>
                                <p:cTn id="4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242048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зависимость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142984"/>
            <a:ext cx="3977640" cy="5715016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Позитивная привязанность</a:t>
            </a:r>
          </a:p>
          <a:p>
            <a:pPr>
              <a:buNone/>
            </a:pPr>
            <a:r>
              <a:rPr lang="ru-RU" sz="3200" b="1" dirty="0" smtClean="0"/>
              <a:t>	</a:t>
            </a:r>
          </a:p>
          <a:p>
            <a:pPr>
              <a:buNone/>
            </a:pPr>
            <a:r>
              <a:rPr lang="ru-RU" dirty="0" smtClean="0"/>
              <a:t> - приём наркотика для достижения приятного эффекта (эйфории, чувства бодрости, повышенного настроения)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43372" y="1071546"/>
            <a:ext cx="4000528" cy="5786454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Негативная привязанность</a:t>
            </a:r>
          </a:p>
          <a:p>
            <a:pPr algn="r">
              <a:buNone/>
            </a:pPr>
            <a:endParaRPr lang="ru-RU" sz="3200" b="1" dirty="0" smtClean="0"/>
          </a:p>
          <a:p>
            <a:pPr>
              <a:buNone/>
            </a:pPr>
            <a:r>
              <a:rPr lang="ru-RU" dirty="0" smtClean="0"/>
              <a:t> - приём наркотика для того, чтобы избавиться от напряжения и плохого самочувствия.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8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80"/>
                            </p:stCondLst>
                            <p:childTnLst>
                              <p:par>
                                <p:cTn id="1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80"/>
                            </p:stCondLst>
                            <p:childTnLst>
                              <p:par>
                                <p:cTn id="2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072462" cy="6858000"/>
          </a:xfrm>
        </p:spPr>
        <p:txBody>
          <a:bodyPr/>
          <a:lstStyle/>
          <a:p>
            <a:pPr>
              <a:buNone/>
            </a:pPr>
            <a:endParaRPr lang="ru-RU" altLang="zh-CN" sz="2800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ru-RU" altLang="zh-CN" sz="2800" dirty="0" smtClean="0">
                <a:latin typeface="Times New Roman" pitchFamily="18" charset="0"/>
              </a:rPr>
              <a:t>Опасен любой наркотик, даже одноразовая его проба. </a:t>
            </a:r>
          </a:p>
          <a:p>
            <a:pPr>
              <a:buNone/>
            </a:pPr>
            <a:r>
              <a:rPr lang="ru-RU" altLang="zh-CN" sz="2800" dirty="0" smtClean="0">
                <a:latin typeface="Times New Roman" pitchFamily="18" charset="0"/>
              </a:rPr>
              <a:t>Неизбежно появляется привычка. </a:t>
            </a:r>
          </a:p>
          <a:p>
            <a:pPr>
              <a:buNone/>
            </a:pPr>
            <a:r>
              <a:rPr lang="ru-RU" altLang="zh-CN" sz="2800" dirty="0" smtClean="0">
                <a:latin typeface="Times New Roman" pitchFamily="18" charset="0"/>
              </a:rPr>
              <a:t>При отсутствии наркотика человек испытывает мучительное состояние – абстиненцию. </a:t>
            </a:r>
          </a:p>
          <a:p>
            <a:pPr>
              <a:buNone/>
            </a:pPr>
            <a:r>
              <a:rPr lang="ru-RU" altLang="zh-CN" sz="2800" dirty="0" smtClean="0">
                <a:latin typeface="Times New Roman" pitchFamily="18" charset="0"/>
              </a:rPr>
              <a:t>Его преследует отчаяние, беспокойство, раздражительность, нетерпение, боли в костях и мышцах; он, как при пытке, страдает от тяжкой бессонницы или кошмарных снов.</a:t>
            </a:r>
          </a:p>
          <a:p>
            <a:pPr>
              <a:buNone/>
            </a:pPr>
            <a:r>
              <a:rPr lang="ru-RU" altLang="zh-CN" sz="2800" dirty="0" smtClean="0">
                <a:latin typeface="Times New Roman" pitchFamily="18" charset="0"/>
              </a:rPr>
              <a:t>Приём наркотика прекращает эту муку, но ненадолго. 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267704" cy="6858000"/>
          </a:xfrm>
        </p:spPr>
        <p:txBody>
          <a:bodyPr/>
          <a:lstStyle/>
          <a:p>
            <a:pPr>
              <a:buNone/>
              <a:defRPr/>
            </a:pPr>
            <a:endParaRPr lang="ru-RU" altLang="zh-CN" sz="2800" b="1" dirty="0" smtClean="0">
              <a:latin typeface="Times New Roman" pitchFamily="18" charset="0"/>
            </a:endParaRPr>
          </a:p>
          <a:p>
            <a:pPr>
              <a:buNone/>
              <a:defRPr/>
            </a:pPr>
            <a:endParaRPr lang="ru-RU" altLang="zh-CN" sz="2800" b="1" dirty="0" smtClean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ru-RU" altLang="zh-CN" sz="2800" b="1" dirty="0" smtClean="0">
                <a:latin typeface="Times New Roman" pitchFamily="18" charset="0"/>
              </a:rPr>
              <a:t>Организм требует новой встряски.</a:t>
            </a:r>
          </a:p>
          <a:p>
            <a:pPr>
              <a:buNone/>
              <a:defRPr/>
            </a:pPr>
            <a:r>
              <a:rPr lang="ru-RU" altLang="zh-CN" sz="2800" b="1" dirty="0" smtClean="0">
                <a:latin typeface="Times New Roman" pitchFamily="18" charset="0"/>
              </a:rPr>
              <a:t> И снова под воздействием наркотика возбуждается нервная система. </a:t>
            </a:r>
          </a:p>
          <a:p>
            <a:pPr>
              <a:buNone/>
              <a:defRPr/>
            </a:pPr>
            <a:r>
              <a:rPr lang="ru-RU" altLang="zh-CN" sz="2800" b="1" dirty="0" smtClean="0">
                <a:latin typeface="Times New Roman" pitchFamily="18" charset="0"/>
              </a:rPr>
              <a:t>Могут возникнуть экстаз, болезненный восторг, иллюзии или галлюцинации. </a:t>
            </a:r>
          </a:p>
          <a:p>
            <a:pPr>
              <a:buNone/>
              <a:defRPr/>
            </a:pPr>
            <a:r>
              <a:rPr lang="ru-RU" altLang="zh-CN" sz="2800" b="1" dirty="0" smtClean="0">
                <a:latin typeface="Times New Roman" pitchFamily="18" charset="0"/>
              </a:rPr>
              <a:t>Но потом будто бы происходит падение с вершины в глубокую пропасть – следует торможение.</a:t>
            </a:r>
          </a:p>
          <a:p>
            <a:pPr>
              <a:buNone/>
              <a:defRPr/>
            </a:pPr>
            <a:r>
              <a:rPr lang="ru-RU" altLang="zh-CN" sz="2800" b="1" dirty="0" smtClean="0">
                <a:latin typeface="Times New Roman" pitchFamily="18" charset="0"/>
              </a:rPr>
              <a:t> Настроение становится крайне угнетённым, подавленным, </a:t>
            </a:r>
          </a:p>
          <a:p>
            <a:pPr>
              <a:buNone/>
              <a:defRPr/>
            </a:pPr>
            <a:r>
              <a:rPr lang="ru-RU" altLang="zh-CN" sz="2800" b="1" dirty="0" smtClean="0">
                <a:latin typeface="Times New Roman" pitchFamily="18" charset="0"/>
              </a:rPr>
              <a:t>наступает тяжёлая депрессия.</a:t>
            </a:r>
            <a:endParaRPr lang="ru-RU" sz="2800" b="1" dirty="0" smtClean="0">
              <a:latin typeface="Times New Roman" pitchFamily="18" charset="0"/>
            </a:endParaRPr>
          </a:p>
          <a:p>
            <a:pPr>
              <a:buNone/>
              <a:defRPr/>
            </a:pPr>
            <a:endParaRPr lang="ru-RU" sz="2400" dirty="0" smtClean="0">
              <a:solidFill>
                <a:srgbClr val="FFFF00"/>
              </a:solidFill>
              <a:latin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189</TotalTime>
  <Words>974</Words>
  <Application>Microsoft Office PowerPoint</Application>
  <PresentationFormat>Экран (4:3)</PresentationFormat>
  <Paragraphs>147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Изящная</vt:lpstr>
      <vt:lpstr>    Наркомания  </vt:lpstr>
      <vt:lpstr>          Наркомания </vt:lpstr>
      <vt:lpstr>Презентация PowerPoint</vt:lpstr>
      <vt:lpstr>Этапы развития наркотической зависимости</vt:lpstr>
      <vt:lpstr>Характерная черта наркотической зависимости</vt:lpstr>
      <vt:lpstr>Зависимость </vt:lpstr>
      <vt:lpstr>зависимость </vt:lpstr>
      <vt:lpstr>Презентация PowerPoint</vt:lpstr>
      <vt:lpstr>Презентация PowerPoint</vt:lpstr>
      <vt:lpstr>Наркотические вещества </vt:lpstr>
      <vt:lpstr>Наркотические вещества</vt:lpstr>
      <vt:lpstr>Наркомания и общество </vt:lpstr>
      <vt:lpstr>Причины возникновения и развития наркомании:</vt:lpstr>
      <vt:lpstr>Борьба с наркоманией  </vt:lpstr>
      <vt:lpstr> Борьба с наркоманией  </vt:lpstr>
      <vt:lpstr>Пропаганда здорового образа жизни</vt:lpstr>
      <vt:lpstr>Презентация PowerPoint</vt:lpstr>
      <vt:lpstr>Презентация PowerPoint</vt:lpstr>
      <vt:lpstr>Распространённость по типам наркотиков </vt:lpstr>
      <vt:lpstr>Прогноз развития ситуации 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НАРКОМАНИЯ </dc:title>
  <dc:creator>Sasha</dc:creator>
  <cp:lastModifiedBy>UserXP</cp:lastModifiedBy>
  <cp:revision>20</cp:revision>
  <dcterms:created xsi:type="dcterms:W3CDTF">2009-11-17T19:13:47Z</dcterms:created>
  <dcterms:modified xsi:type="dcterms:W3CDTF">2012-04-17T02:56:51Z</dcterms:modified>
</cp:coreProperties>
</file>